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  <p:sldMasterId id="2147483681" r:id="rId2"/>
    <p:sldMasterId id="2147483709" r:id="rId3"/>
    <p:sldMasterId id="2147483722" r:id="rId4"/>
    <p:sldMasterId id="2147483747" r:id="rId5"/>
    <p:sldMasterId id="2147483771" r:id="rId6"/>
    <p:sldMasterId id="2147483783" r:id="rId7"/>
    <p:sldMasterId id="2147483795" r:id="rId8"/>
  </p:sldMasterIdLst>
  <p:notesMasterIdLst>
    <p:notesMasterId r:id="rId44"/>
  </p:notesMasterIdLst>
  <p:sldIdLst>
    <p:sldId id="298" r:id="rId9"/>
    <p:sldId id="299" r:id="rId10"/>
    <p:sldId id="300" r:id="rId11"/>
    <p:sldId id="301" r:id="rId12"/>
    <p:sldId id="428" r:id="rId13"/>
    <p:sldId id="369" r:id="rId14"/>
    <p:sldId id="334" r:id="rId15"/>
    <p:sldId id="421" r:id="rId16"/>
    <p:sldId id="335" r:id="rId17"/>
    <p:sldId id="302" r:id="rId18"/>
    <p:sldId id="424" r:id="rId19"/>
    <p:sldId id="407" r:id="rId20"/>
    <p:sldId id="403" r:id="rId21"/>
    <p:sldId id="406" r:id="rId22"/>
    <p:sldId id="402" r:id="rId23"/>
    <p:sldId id="427" r:id="rId24"/>
    <p:sldId id="372" r:id="rId25"/>
    <p:sldId id="408" r:id="rId26"/>
    <p:sldId id="409" r:id="rId27"/>
    <p:sldId id="410" r:id="rId28"/>
    <p:sldId id="411" r:id="rId29"/>
    <p:sldId id="412" r:id="rId30"/>
    <p:sldId id="413" r:id="rId31"/>
    <p:sldId id="426" r:id="rId32"/>
    <p:sldId id="371" r:id="rId33"/>
    <p:sldId id="414" r:id="rId34"/>
    <p:sldId id="373" r:id="rId35"/>
    <p:sldId id="419" r:id="rId36"/>
    <p:sldId id="396" r:id="rId37"/>
    <p:sldId id="420" r:id="rId38"/>
    <p:sldId id="397" r:id="rId39"/>
    <p:sldId id="423" r:id="rId40"/>
    <p:sldId id="365" r:id="rId41"/>
    <p:sldId id="366" r:id="rId42"/>
    <p:sldId id="358" r:id="rId43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60"/>
  </p:normalViewPr>
  <p:slideViewPr>
    <p:cSldViewPr>
      <p:cViewPr varScale="1">
        <p:scale>
          <a:sx n="78" d="100"/>
          <a:sy n="78" d="100"/>
        </p:scale>
        <p:origin x="138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7728-66D2-0381-9CEE-90D439A06AC5}" type="slidenum"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50F-41D2-03A3-9CEE-B7F61BA06AE2}" type="slidenum"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C21-6FD2-03CA-9CEE-999F72A06ACC}" type="slidenum"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2EF-A1D2-0394-9CEE-57C12CA06A02}" type="slidenum"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723-6DD2-03A1-9CEE-9BF419A06ACE}" type="slidenum"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054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2273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59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DCA-84D2-039B-9CEE-72CE23A06A27}" type="slidenum"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7438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376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434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447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6114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155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2801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0676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0972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81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1105-4BD2-03E7-9CEE-BDB25FA06AE8}" type="slidenum"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94086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8690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3863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3293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8594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7727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93749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9801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481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033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E1-AFD2-03A7-9CEE-59F21FA06A0C}" type="slidenum">
              <a:t>‹#›</a:t>
            </a:fld>
            <a:endParaRPr/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2376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5A3614-4CC7-4322-9E7F-6A5B12221A3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44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EF81A-07A8-4207-AC2F-7E4817A8E8F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987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23FC5-F27D-417C-802A-CA79907453C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908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47D347-4DD6-4270-B0E9-F0A297604DA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185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1C8B17-D069-4ED5-98BA-6A16B49D475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96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F6F4B-2595-4322-A72B-6B14DBED150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7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147B2-3863-46C1-BCC1-DFBDEFF4A2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67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8F091-0229-4F0F-9B40-92FDC8D589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06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1AACA-14DD-4D8C-AF47-F654AF60A75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67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BE3-ADD2-03AD-9CEE-5BF815A06A0E}" type="slidenum"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ADEDDC-90F5-4E13-91EE-46195279E07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24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F49BB-66E6-479F-91C8-533DAE16D4B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57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2B4535-C44B-46D2-9742-8B6177C2839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67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0C6B7-7730-4D48-B30E-A9C550F5544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68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32730-E6FC-42DA-AE16-E71BEF81F31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631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8F71A-93C8-45D3-8B56-02CF14660A0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0077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8E23A-429B-4814-9BAE-0A26E0EA6D0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13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87DBF6-2614-4B34-8302-77EF3070B87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57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CD514-A07B-48E5-8D0A-ECAA2BB6065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801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0FF0C-7E6D-46A5-A0C1-1BB5AF6ED5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3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A61-2FD2-03CC-9CEE-D99974A06A8C}" type="slidenum"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EBB70-95A5-4A63-BC3B-5286B1FD9A2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590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E4390-62F2-4091-B28D-995A2D1BC65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33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FD167-7F54-4F02-B509-BEAC64DE4F4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51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2B4535-C44B-46D2-9742-8B6177C2839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276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0C6B7-7730-4D48-B30E-A9C550F5544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598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32730-E6FC-42DA-AE16-E71BEF81F31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642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8F71A-93C8-45D3-8B56-02CF14660A0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8462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8E23A-429B-4814-9BAE-0A26E0EA6D0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826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87DBF6-2614-4B34-8302-77EF3070B87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04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CD514-A07B-48E5-8D0A-ECAA2BB6065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8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16-58D2-03A7-9CEE-AEF21FA06AFB}" type="slidenum">
              <a:t>‹#›</a:t>
            </a:fld>
            <a:endParaRPr/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0FF0C-7E6D-46A5-A0C1-1BB5AF6ED5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1803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EBB70-95A5-4A63-BC3B-5286B1FD9A2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399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E4390-62F2-4091-B28D-995A2D1BC65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3978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FD167-7F54-4F02-B509-BEAC64DE4F4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9213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4176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427367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8464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50135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17813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191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4EE-A0D2-0392-9CEE-56C72AA06A03}" type="slidenum"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81609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31181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73303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5634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96059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923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 sz="1400"/>
            </a:pPr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ctr">
              <a:defRPr lang="ru-ru" sz="1400"/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r">
              <a:defRPr lang="ru-ru" sz="1400"/>
            </a:pPr>
            <a:fld id="{3F565EB1-FFD2-03A8-9CEE-09FD10A06A5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1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703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7DFF5-B3FD-4F03-91D8-0A5CD546E74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19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2BF47-3856-4FE0-A9D1-E15BE069BBC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2BF47-3856-4FE0-A9D1-E15BE069BBC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709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КАФЕДРА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эксплуатации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 СЭС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»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ПРИВАЛОВ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Трансформаторы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масляные (ТМ)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 как объекты контроля.</a:t>
            </a: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Проблемы.</a:t>
            </a:r>
          </a:p>
          <a:p>
            <a:pPr marL="10795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1.Методы контроля </a:t>
            </a: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</a:t>
            </a:r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в прошлом веке, более 30 лет назад.</a:t>
            </a:r>
            <a:endParaRPr lang="ru-RU" altLang="ru-RU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технического состояния в основном на отключенном </a:t>
            </a:r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ТМ.</a:t>
            </a:r>
            <a:endParaRPr lang="ru-RU" alt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установлено </a:t>
            </a: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контроля технического состояния ТМ-110кВ</a:t>
            </a:r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l">
              <a:buNone/>
              <a:defRPr lang="ru-ru"/>
            </a:pPr>
            <a:endParaRPr lang="ru-RU" sz="36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8020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1" y="152400"/>
            <a:ext cx="89115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1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34925" y="-25400"/>
            <a:ext cx="9144000" cy="6858000"/>
          </a:xfrm>
        </p:spPr>
        <p:txBody>
          <a:bodyPr/>
          <a:lstStyle/>
          <a:p>
            <a:pPr marL="533400" indent="-533400" algn="ctr" eaLnBrk="1" hangingPunct="1"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Результаты обследования ТМ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со сроком службы более 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0 лет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7950" indent="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ru-RU" sz="3000" b="1" dirty="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236830"/>
              </p:ext>
            </p:extLst>
          </p:nvPr>
        </p:nvGraphicFramePr>
        <p:xfrm>
          <a:off x="-34925" y="1148715"/>
          <a:ext cx="9178925" cy="568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Диаграмма" r:id="rId3" imgW="7905711" imgH="4476870" progId="MSGraph.Chart.8">
                  <p:embed followColorScheme="full"/>
                </p:oleObj>
              </mc:Choice>
              <mc:Fallback>
                <p:oleObj name="Диаграмма" r:id="rId3" imgW="7905711" imgH="4476870" progId="MSGraph.Chart.8">
                  <p:embed followColorScheme="full"/>
                  <p:pic>
                    <p:nvPicPr>
                      <p:cNvPr id="153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925" y="1148715"/>
                        <a:ext cx="9178925" cy="5683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14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76200" y="0"/>
            <a:ext cx="9144000" cy="6858000"/>
          </a:xfrm>
        </p:spPr>
        <p:txBody>
          <a:bodyPr/>
          <a:lstStyle/>
          <a:p>
            <a:pPr marL="533400" indent="-533400" eaLnBrk="1" hangingPunct="1"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7950" indent="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ru-RU" sz="3000" b="1" dirty="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28588" y="152400"/>
          <a:ext cx="9196387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3" imgW="9199661" imgH="6163590" progId="Excel.Chart.8">
                  <p:embed/>
                </p:oleObj>
              </mc:Choice>
              <mc:Fallback>
                <p:oleObj r:id="rId3" imgW="9199661" imgH="6163590" progId="Excel.Chart.8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2400"/>
                        <a:ext cx="9196387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14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ЗАДАЧИ  КОНТРОЛЯ.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4000" b="1" dirty="0" smtClean="0">
                <a:latin typeface="Times New Roman" panose="02020603050405020304" pitchFamily="18" charset="0"/>
              </a:rPr>
              <a:t>1. Своевременное обнаружение дефекта.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4000" b="1" dirty="0" smtClean="0">
                <a:latin typeface="Times New Roman" panose="02020603050405020304" pitchFamily="18" charset="0"/>
              </a:rPr>
              <a:t>2. Ремонт по текущему состоянию.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4000" b="1" dirty="0" smtClean="0">
                <a:latin typeface="Times New Roman" panose="02020603050405020304" pitchFamily="18" charset="0"/>
              </a:rPr>
              <a:t>3. Продление срока службы.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4000" b="1" dirty="0">
                <a:latin typeface="Times New Roman" panose="02020603050405020304" pitchFamily="18" charset="0"/>
              </a:rPr>
              <a:t>4</a:t>
            </a:r>
            <a:r>
              <a:rPr lang="ru-RU" altLang="ru-RU" sz="4000" b="1" dirty="0" smtClean="0">
                <a:latin typeface="Times New Roman" panose="02020603050405020304" pitchFamily="18" charset="0"/>
              </a:rPr>
              <a:t>. Непрерывный контроль элементов ТМ.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4000" b="1" dirty="0" smtClean="0">
                <a:latin typeface="Times New Roman" panose="02020603050405020304" pitchFamily="18" charset="0"/>
              </a:rPr>
              <a:t>5. Рост эффективности контроля.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4000" b="1" dirty="0" smtClean="0">
                <a:latin typeface="Times New Roman" panose="02020603050405020304" pitchFamily="18" charset="0"/>
              </a:rPr>
              <a:t>6. Снижение расходов на ремонты ТМ.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4000" b="1" dirty="0" smtClean="0">
                <a:latin typeface="Times New Roman" panose="02020603050405020304" pitchFamily="18" charset="0"/>
              </a:rPr>
              <a:t>7. Повышение надежности за счет контроля режимов </a:t>
            </a:r>
            <a:r>
              <a:rPr lang="ru-RU" altLang="ru-RU" sz="4000" b="1" dirty="0">
                <a:latin typeface="Times New Roman" panose="02020603050405020304" pitchFamily="18" charset="0"/>
              </a:rPr>
              <a:t>работы СЭС.</a:t>
            </a:r>
            <a:endParaRPr lang="ru-RU" altLang="ru-RU" sz="4000" b="1" dirty="0" smtClean="0">
              <a:latin typeface="Times New Roman" panose="02020603050405020304" pitchFamily="18" charset="0"/>
            </a:endParaRPr>
          </a:p>
          <a:p>
            <a:pPr marL="533400" indent="-533400" eaLnBrk="1" hangingPunct="1">
              <a:buFont typeface="Arial" panose="020B0604020202020204" pitchFamily="34" charset="0"/>
              <a:buNone/>
            </a:pPr>
            <a:endParaRPr lang="ru-RU" altLang="ru-RU" sz="3000" b="1" dirty="0" smtClean="0">
              <a:latin typeface="Times New Roman" panose="02020603050405020304" pitchFamily="18" charset="0"/>
            </a:endParaRPr>
          </a:p>
          <a:p>
            <a:pPr marL="533400" indent="-533400" eaLnBrk="1" hangingPunct="1">
              <a:buFont typeface="Arial" panose="020B0604020202020204" pitchFamily="34" charset="0"/>
              <a:buNone/>
            </a:pPr>
            <a:endParaRPr lang="ru-RU" altLang="ru-RU" sz="30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4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1899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6426"/>
            <a:ext cx="9144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2. </a:t>
            </a: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Контроль технического состояния отключенного ТМ.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 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Контролируемые параметры </a:t>
            </a:r>
            <a:r>
              <a:rPr lang="ru-RU" sz="36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ЭО ТМ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1. Сопротивление изоляции.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2. 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Сопротивление </a:t>
            </a: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постоянному 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току.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3. 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Угол диэлектрических потерь.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4. </a:t>
            </a:r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Коэффициент трансформации.</a:t>
            </a:r>
          </a:p>
          <a:p>
            <a:pPr algn="l"/>
            <a:r>
              <a:rPr lang="ru-RU" sz="36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5.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itchFamily="2" charset="-52"/>
              </a:rPr>
              <a:t>С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ила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тока и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потери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ХХ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Сопротивление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КЗ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обмоток. </a:t>
            </a:r>
            <a:endParaRPr lang="ru-RU" sz="3600" kern="1" dirty="0" smtClean="0">
              <a:solidFill>
                <a:schemeClr val="tx1"/>
              </a:solidFill>
              <a:latin typeface="Times New Roman" pitchFamily="1" charset="-52"/>
              <a:cs typeface="Arial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kern="1" dirty="0">
              <a:solidFill>
                <a:schemeClr val="tx1"/>
              </a:solidFill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Контроль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сопротивления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изоляции. </a:t>
            </a:r>
          </a:p>
          <a:p>
            <a:pPr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556"/>
            <a:ext cx="9144000" cy="60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2372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Контроль сопротивления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постоянному току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.</a:t>
            </a:r>
          </a:p>
          <a:p>
            <a:pPr>
              <a:buNone/>
              <a:defRPr lang="ru-ru"/>
            </a:pPr>
            <a:r>
              <a:rPr lang="ru-RU" sz="3400" b="1" dirty="0">
                <a:solidFill>
                  <a:srgbClr val="C00000"/>
                </a:solidFill>
                <a:latin typeface="Times New Roman" pitchFamily="1" charset="-52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" charset="-52"/>
              </a:rPr>
              <a:t>Характерные дефекты.</a:t>
            </a:r>
          </a:p>
          <a:p>
            <a:pPr>
              <a:buNone/>
              <a:defRPr lang="ru-ru"/>
            </a:pPr>
            <a:r>
              <a:rPr lang="ru-RU" sz="3400" b="1" dirty="0" smtClean="0">
                <a:latin typeface="Times New Roman" pitchFamily="1" charset="-52"/>
              </a:rPr>
              <a:t>1. </a:t>
            </a:r>
            <a:r>
              <a:rPr lang="ru-RU" sz="3400" b="1" dirty="0">
                <a:latin typeface="Times New Roman" pitchFamily="1" charset="-52"/>
              </a:rPr>
              <a:t>О</a:t>
            </a:r>
            <a:r>
              <a:rPr lang="ru-RU" sz="3400" b="1" dirty="0" smtClean="0">
                <a:latin typeface="Times New Roman" pitchFamily="1" charset="-52"/>
              </a:rPr>
              <a:t>брыв параллельных проводов </a:t>
            </a:r>
            <a:r>
              <a:rPr lang="ru-RU" sz="3400" b="1" dirty="0">
                <a:latin typeface="Times New Roman" pitchFamily="1" charset="-52"/>
              </a:rPr>
              <a:t>в </a:t>
            </a:r>
            <a:r>
              <a:rPr lang="ru-RU" sz="3400" b="1" dirty="0" smtClean="0">
                <a:latin typeface="Times New Roman" pitchFamily="1" charset="-52"/>
              </a:rPr>
              <a:t>отводах. </a:t>
            </a:r>
            <a:endParaRPr lang="ru-RU" sz="34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400" b="1" dirty="0" smtClean="0">
                <a:latin typeface="Times New Roman" pitchFamily="1" charset="-52"/>
              </a:rPr>
              <a:t>2. Нарушение пайки.</a:t>
            </a:r>
            <a:endParaRPr lang="ru-RU" sz="34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400" b="1" dirty="0" smtClean="0">
                <a:latin typeface="Times New Roman" pitchFamily="1" charset="-52"/>
              </a:rPr>
              <a:t>3. Плохой </a:t>
            </a:r>
            <a:r>
              <a:rPr lang="ru-RU" sz="3400" b="1" dirty="0">
                <a:latin typeface="Times New Roman" pitchFamily="1" charset="-52"/>
              </a:rPr>
              <a:t>контакт присоединения отводов </a:t>
            </a:r>
          </a:p>
          <a:p>
            <a:pPr>
              <a:buNone/>
              <a:defRPr lang="ru-ru"/>
            </a:pPr>
            <a:r>
              <a:rPr lang="ru-RU" sz="3400" b="1" dirty="0">
                <a:latin typeface="Times New Roman" pitchFamily="1" charset="-52"/>
              </a:rPr>
              <a:t>обмотки к </a:t>
            </a:r>
            <a:r>
              <a:rPr lang="ru-RU" sz="3400" b="1" dirty="0" smtClean="0">
                <a:latin typeface="Times New Roman" pitchFamily="1" charset="-52"/>
              </a:rPr>
              <a:t>вводам.</a:t>
            </a:r>
            <a:endParaRPr lang="ru-RU" sz="34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400" b="1" dirty="0" smtClean="0">
                <a:latin typeface="Times New Roman" pitchFamily="1" charset="-52"/>
              </a:rPr>
              <a:t>4. </a:t>
            </a:r>
            <a:r>
              <a:rPr lang="ru-RU" sz="3400" b="1" dirty="0">
                <a:latin typeface="Times New Roman" pitchFamily="1" charset="-52"/>
              </a:rPr>
              <a:t>Плохой</a:t>
            </a:r>
            <a:r>
              <a:rPr lang="ru-RU" sz="3400" b="1" dirty="0" smtClean="0">
                <a:latin typeface="Times New Roman" pitchFamily="1" charset="-52"/>
              </a:rPr>
              <a:t> </a:t>
            </a:r>
            <a:r>
              <a:rPr lang="ru-RU" sz="3400" b="1" dirty="0">
                <a:latin typeface="Times New Roman" pitchFamily="1" charset="-52"/>
              </a:rPr>
              <a:t>контакт в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" charset="-52"/>
              </a:rPr>
              <a:t>ПБВ</a:t>
            </a:r>
            <a:r>
              <a:rPr lang="ru-RU" sz="3400" b="1" dirty="0" smtClean="0">
                <a:latin typeface="Times New Roman" pitchFamily="1" charset="-52"/>
              </a:rPr>
              <a:t> или </a:t>
            </a:r>
            <a:r>
              <a:rPr lang="ru-RU" sz="3400" b="1" dirty="0">
                <a:latin typeface="Times New Roman" pitchFamily="1" charset="-52"/>
              </a:rPr>
              <a:t>устройствах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" charset="-52"/>
              </a:rPr>
              <a:t>РПН</a:t>
            </a:r>
            <a:r>
              <a:rPr lang="ru-RU" sz="3400" b="1" dirty="0" smtClean="0">
                <a:latin typeface="Times New Roman" pitchFamily="1" charset="-52"/>
              </a:rPr>
              <a:t>. </a:t>
            </a:r>
            <a:endParaRPr lang="ru-RU" sz="34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400" b="1" dirty="0" smtClean="0">
                <a:latin typeface="Times New Roman" pitchFamily="1" charset="-52"/>
              </a:rPr>
              <a:t>5. Неправильная </a:t>
            </a:r>
            <a:r>
              <a:rPr lang="ru-RU" sz="3400" b="1" dirty="0">
                <a:latin typeface="Times New Roman" pitchFamily="1" charset="-52"/>
              </a:rPr>
              <a:t>установка привода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" charset="-52"/>
              </a:rPr>
              <a:t>ПБВ</a:t>
            </a:r>
            <a:r>
              <a:rPr lang="ru-RU" sz="3400" b="1" dirty="0" smtClean="0">
                <a:latin typeface="Times New Roman" pitchFamily="1" charset="-52"/>
              </a:rPr>
              <a:t>. </a:t>
            </a:r>
            <a:endParaRPr lang="ru-RU" sz="34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400" b="1" dirty="0" smtClean="0">
                <a:latin typeface="Times New Roman" pitchFamily="1" charset="-52"/>
              </a:rPr>
              <a:t>6. Обрыв </a:t>
            </a:r>
            <a:r>
              <a:rPr lang="ru-RU" sz="3400" b="1" dirty="0">
                <a:latin typeface="Times New Roman" pitchFamily="1" charset="-52"/>
              </a:rPr>
              <a:t>токоограничивающих резисторов </a:t>
            </a:r>
          </a:p>
          <a:p>
            <a:pPr>
              <a:buNone/>
              <a:defRPr lang="ru-ru"/>
            </a:pPr>
            <a:r>
              <a:rPr lang="ru-RU" sz="3400" b="1" dirty="0">
                <a:latin typeface="Times New Roman" pitchFamily="1" charset="-52"/>
              </a:rPr>
              <a:t>быстродействующих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" charset="-52"/>
              </a:rPr>
              <a:t>РПН</a:t>
            </a:r>
            <a:r>
              <a:rPr lang="ru-RU" sz="3400" b="1" dirty="0" smtClean="0">
                <a:latin typeface="Times New Roman" pitchFamily="1" charset="-52"/>
              </a:rPr>
              <a:t>.</a:t>
            </a:r>
            <a:r>
              <a:rPr lang="ru-ru" sz="3400" b="1" dirty="0">
                <a:solidFill>
                  <a:srgbClr val="FFFF00"/>
                </a:solidFill>
                <a:latin typeface="Times New Roman" pitchFamily="1" charset="-52"/>
              </a:rPr>
              <a:t>	</a:t>
            </a: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0628819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2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технического состояния оборудования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электроснабжения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ЛЕКЦИЯ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№ 5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Контроль технического состояния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трансформаторов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1. Схема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измерения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сопротивлений </a:t>
            </a:r>
            <a:endParaRPr lang="ru-RU" sz="3600" b="1" dirty="0">
              <a:solidFill>
                <a:srgbClr val="C00000"/>
              </a:solidFill>
              <a:latin typeface="Times New Roman" pitchFamily="1" charset="-52"/>
            </a:endParaRPr>
          </a:p>
          <a:p>
            <a:pPr algn="ctr">
              <a:buNone/>
              <a:defRPr lang="ru-ru"/>
            </a:pP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постоянному току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ТМ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(менее 10 Ом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)</a:t>
            </a:r>
          </a:p>
          <a:p>
            <a:pPr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 </a:t>
            </a:r>
          </a:p>
          <a:p>
            <a:pPr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00136"/>
            <a:ext cx="9144000" cy="4847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15" y="1076325"/>
            <a:ext cx="2857143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1419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2. Схема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измерения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сопротивлений </a:t>
            </a:r>
            <a:endParaRPr lang="ru-RU" sz="3600" b="1" dirty="0">
              <a:solidFill>
                <a:srgbClr val="C00000"/>
              </a:solidFill>
              <a:latin typeface="Times New Roman" pitchFamily="1" charset="-52"/>
            </a:endParaRPr>
          </a:p>
          <a:p>
            <a:pPr algn="ctr">
              <a:buNone/>
              <a:defRPr lang="ru-ru"/>
            </a:pP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постоянному току ТМ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(1 Ом и более)</a:t>
            </a:r>
            <a:endParaRPr lang="ru-RU" sz="3600" b="1" dirty="0">
              <a:solidFill>
                <a:srgbClr val="C00000"/>
              </a:solidFill>
              <a:latin typeface="Times New Roman" pitchFamily="1" charset="-52"/>
            </a:endParaRPr>
          </a:p>
          <a:p>
            <a:pPr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911"/>
            <a:ext cx="9143999" cy="56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913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3. Схема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измерения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сопротивлений </a:t>
            </a:r>
            <a:endParaRPr lang="ru-RU" sz="3600" b="1" dirty="0">
              <a:solidFill>
                <a:srgbClr val="C00000"/>
              </a:solidFill>
              <a:latin typeface="Times New Roman" pitchFamily="1" charset="-52"/>
            </a:endParaRPr>
          </a:p>
          <a:p>
            <a:pPr algn="ctr">
              <a:buNone/>
              <a:defRPr lang="ru-ru"/>
            </a:pP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постоянному току ТМ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(менее 1 Ом)</a:t>
            </a:r>
            <a:endParaRPr lang="ru-RU" sz="3600" b="1" dirty="0">
              <a:solidFill>
                <a:srgbClr val="C00000"/>
              </a:solidFill>
              <a:latin typeface="Times New Roman" pitchFamily="1" charset="-52"/>
            </a:endParaRPr>
          </a:p>
          <a:p>
            <a:pPr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" y="1170432"/>
            <a:ext cx="8650605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76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Полный анализ трансформаторного масла.</a:t>
            </a:r>
            <a:endParaRPr lang="ru-RU" sz="3600" b="1" dirty="0">
              <a:solidFill>
                <a:srgbClr val="C00000"/>
              </a:solidFill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1</a:t>
            </a:r>
            <a:r>
              <a:rPr lang="ru-RU" sz="3600" b="1" dirty="0">
                <a:latin typeface="Times New Roman" pitchFamily="1" charset="-52"/>
              </a:rPr>
              <a:t>. </a:t>
            </a:r>
            <a:r>
              <a:rPr lang="ru-RU" sz="3600" b="1" dirty="0" smtClean="0">
                <a:latin typeface="Times New Roman" pitchFamily="1" charset="-52"/>
              </a:rPr>
              <a:t>Пробивное напряжение.</a:t>
            </a: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>
                <a:latin typeface="Times New Roman" pitchFamily="1" charset="-52"/>
              </a:rPr>
              <a:t>2. </a:t>
            </a:r>
            <a:r>
              <a:rPr lang="ru-RU" sz="3600" b="1" dirty="0" smtClean="0">
                <a:latin typeface="Times New Roman" pitchFamily="1" charset="-52"/>
              </a:rPr>
              <a:t>Тангенс </a:t>
            </a:r>
            <a:r>
              <a:rPr lang="ru-RU" sz="3600" b="1" dirty="0">
                <a:latin typeface="Times New Roman" pitchFamily="1" charset="-52"/>
              </a:rPr>
              <a:t>угла диэлектрических </a:t>
            </a:r>
            <a:r>
              <a:rPr lang="ru-RU" sz="3600" b="1" dirty="0" smtClean="0">
                <a:latin typeface="Times New Roman" pitchFamily="1" charset="-52"/>
              </a:rPr>
              <a:t>потерь.</a:t>
            </a: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>
                <a:latin typeface="Times New Roman" pitchFamily="1" charset="-52"/>
              </a:rPr>
              <a:t>3. </a:t>
            </a:r>
            <a:r>
              <a:rPr lang="ru-RU" sz="3600" b="1" dirty="0" smtClean="0">
                <a:latin typeface="Times New Roman" pitchFamily="1" charset="-52"/>
              </a:rPr>
              <a:t>Механические примеси </a:t>
            </a:r>
            <a:r>
              <a:rPr lang="ru-RU" sz="3600" b="1" dirty="0">
                <a:latin typeface="Times New Roman" pitchFamily="1" charset="-52"/>
              </a:rPr>
              <a:t>(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" charset="-52"/>
              </a:rPr>
              <a:t>класс </a:t>
            </a:r>
            <a:r>
              <a:rPr lang="ru-RU" sz="3600" b="1" dirty="0">
                <a:solidFill>
                  <a:srgbClr val="FF0000"/>
                </a:solidFill>
                <a:latin typeface="Times New Roman" pitchFamily="1" charset="-52"/>
              </a:rPr>
              <a:t>чистоты</a:t>
            </a:r>
            <a:r>
              <a:rPr lang="ru-RU" sz="3600" b="1" dirty="0" smtClean="0">
                <a:latin typeface="Times New Roman" pitchFamily="1" charset="-52"/>
              </a:rPr>
              <a:t>).</a:t>
            </a: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>
                <a:latin typeface="Times New Roman" pitchFamily="1" charset="-52"/>
              </a:rPr>
              <a:t>4. </a:t>
            </a:r>
            <a:r>
              <a:rPr lang="ru-RU" sz="3600" b="1" dirty="0" smtClean="0">
                <a:latin typeface="Times New Roman" pitchFamily="1" charset="-52"/>
              </a:rPr>
              <a:t>Температура вспышки.</a:t>
            </a: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>
                <a:latin typeface="Times New Roman" pitchFamily="1" charset="-52"/>
              </a:rPr>
              <a:t>5. </a:t>
            </a:r>
            <a:r>
              <a:rPr lang="ru-RU" sz="3600" b="1" dirty="0" smtClean="0">
                <a:latin typeface="Times New Roman" pitchFamily="1" charset="-52"/>
              </a:rPr>
              <a:t>Влагосодержание.</a:t>
            </a:r>
          </a:p>
          <a:p>
            <a:pPr>
              <a:buNone/>
              <a:defRPr lang="ru-ru"/>
            </a:pPr>
            <a:r>
              <a:rPr lang="ru-RU" sz="3600" b="1" dirty="0" smtClean="0">
                <a:latin typeface="Times New Roman" pitchFamily="1" charset="-52"/>
              </a:rPr>
              <a:t>6</a:t>
            </a:r>
            <a:r>
              <a:rPr lang="ru-RU" sz="3600" b="1" dirty="0">
                <a:latin typeface="Times New Roman" pitchFamily="1" charset="-52"/>
              </a:rPr>
              <a:t>. </a:t>
            </a:r>
            <a:r>
              <a:rPr lang="ru-RU" sz="3600" b="1" dirty="0" smtClean="0">
                <a:latin typeface="Times New Roman" pitchFamily="1" charset="-52"/>
              </a:rPr>
              <a:t>Водорастворимые кислоты </a:t>
            </a:r>
            <a:r>
              <a:rPr lang="ru-RU" sz="3600" b="1" dirty="0">
                <a:latin typeface="Times New Roman" pitchFamily="1" charset="-52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Times New Roman" pitchFamily="1" charset="-52"/>
              </a:rPr>
              <a:t>ВРК</a:t>
            </a:r>
            <a:r>
              <a:rPr lang="ru-RU" sz="3600" b="1" dirty="0" smtClean="0">
                <a:latin typeface="Times New Roman" pitchFamily="1" charset="-52"/>
              </a:rPr>
              <a:t>).</a:t>
            </a: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>
                <a:latin typeface="Times New Roman" pitchFamily="1" charset="-52"/>
              </a:rPr>
              <a:t>7. </a:t>
            </a:r>
            <a:r>
              <a:rPr lang="ru-RU" sz="3600" b="1" dirty="0" smtClean="0">
                <a:latin typeface="Times New Roman" pitchFamily="1" charset="-52"/>
              </a:rPr>
              <a:t>Кислотное число </a:t>
            </a:r>
            <a:r>
              <a:rPr lang="ru-RU" sz="3600" b="1" dirty="0">
                <a:latin typeface="Times New Roman" pitchFamily="1" charset="-52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Times New Roman" pitchFamily="1" charset="-52"/>
              </a:rPr>
              <a:t>КОН</a:t>
            </a:r>
            <a:r>
              <a:rPr lang="ru-RU" sz="3600" b="1" dirty="0" smtClean="0">
                <a:latin typeface="Times New Roman" pitchFamily="1" charset="-52"/>
              </a:rPr>
              <a:t>).</a:t>
            </a: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>
                <a:latin typeface="Times New Roman" pitchFamily="1" charset="-52"/>
              </a:rPr>
              <a:t>8. </a:t>
            </a:r>
            <a:r>
              <a:rPr lang="ru-RU" sz="3600" b="1" dirty="0" smtClean="0">
                <a:latin typeface="Times New Roman" pitchFamily="1" charset="-52"/>
              </a:rPr>
              <a:t>Газосодержание.</a:t>
            </a: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>
                <a:latin typeface="Times New Roman" pitchFamily="1" charset="-52"/>
              </a:rPr>
              <a:t>9. Хроматографический </a:t>
            </a:r>
            <a:r>
              <a:rPr lang="ru-RU" sz="3600" b="1" dirty="0" smtClean="0">
                <a:latin typeface="Times New Roman" pitchFamily="1" charset="-52"/>
              </a:rPr>
              <a:t>анализ.</a:t>
            </a: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>
                <a:latin typeface="Times New Roman" pitchFamily="1" charset="-52"/>
              </a:rPr>
              <a:t>10. </a:t>
            </a:r>
            <a:r>
              <a:rPr lang="ru-RU" sz="3600" b="1" dirty="0" smtClean="0">
                <a:latin typeface="Times New Roman" pitchFamily="1" charset="-52"/>
              </a:rPr>
              <a:t>Фурановые соединения.</a:t>
            </a: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>
                <a:latin typeface="Times New Roman" pitchFamily="1" charset="-52"/>
              </a:rPr>
              <a:t>11. </a:t>
            </a:r>
            <a:r>
              <a:rPr lang="ru-RU" sz="3600" b="1" dirty="0" smtClean="0">
                <a:latin typeface="Times New Roman" pitchFamily="1" charset="-52"/>
              </a:rPr>
              <a:t>Стабильность </a:t>
            </a:r>
            <a:r>
              <a:rPr lang="ru-RU" sz="3600" b="1" dirty="0">
                <a:latin typeface="Times New Roman" pitchFamily="1" charset="-52"/>
              </a:rPr>
              <a:t>против </a:t>
            </a:r>
            <a:r>
              <a:rPr lang="ru-RU" sz="3600" b="1" dirty="0" smtClean="0">
                <a:latin typeface="Times New Roman" pitchFamily="1" charset="-52"/>
              </a:rPr>
              <a:t>окисления.</a:t>
            </a:r>
            <a:r>
              <a:rPr lang="ru-ru" sz="3600" b="1" dirty="0">
                <a:latin typeface="Times New Roman" pitchFamily="1" charset="-52"/>
              </a:rPr>
              <a:t>		</a:t>
            </a:r>
            <a:endParaRPr lang="el-gr" sz="3600" b="1" dirty="0">
              <a:latin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403793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lvl="1" indent="0"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3600" b="1" kern="0" dirty="0">
                <a:solidFill>
                  <a:srgbClr val="FF0000"/>
                </a:solidFill>
                <a:latin typeface="Times New Roman" pitchFamily="1" charset="-52"/>
              </a:rPr>
              <a:t>Этапы перехода к системе </a:t>
            </a:r>
            <a:r>
              <a:rPr lang="ru-RU" sz="3600" b="1" kern="0" dirty="0" smtClean="0">
                <a:solidFill>
                  <a:srgbClr val="FF0000"/>
                </a:solidFill>
                <a:latin typeface="Times New Roman" pitchFamily="1" charset="-52"/>
              </a:rPr>
              <a:t>контроля ТМ по </a:t>
            </a:r>
            <a:r>
              <a:rPr lang="ru-RU" sz="3600" b="1" kern="0" dirty="0">
                <a:solidFill>
                  <a:srgbClr val="FF0000"/>
                </a:solidFill>
                <a:latin typeface="Times New Roman" pitchFamily="1" charset="-52"/>
              </a:rPr>
              <a:t>техническому состоянию</a:t>
            </a:r>
            <a:r>
              <a:rPr lang="ru-RU" sz="3600" b="1" kern="0" dirty="0">
                <a:solidFill>
                  <a:srgbClr val="000000"/>
                </a:solidFill>
                <a:latin typeface="Times New Roman" pitchFamily="1" charset="-52"/>
              </a:rPr>
              <a:t> </a:t>
            </a:r>
          </a:p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748" t="21309" r="8265" b="6779"/>
          <a:stretch/>
        </p:blipFill>
        <p:spPr>
          <a:xfrm>
            <a:off x="0" y="1148716"/>
            <a:ext cx="9143999" cy="57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5028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defRPr lang="ru-ru"/>
            </a:pP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3. </a:t>
            </a: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Контроль технического состояния </a:t>
            </a: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ТМ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под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рабочим напряжением.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1.Тепловизионный контроль (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ТК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Вибрационный контроль (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Контроль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частичных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разрядов (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ЧР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Определение содержания растворённых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масле газов.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Контроль влажности 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температуры. 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 Акустический контроль.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7. Определение нагретых точек. 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8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Контроль высоковольтных вводов 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рабочим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9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Измерение индукции магнитного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поля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вдоль бака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Контроль излучения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СВЧ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-диапазона.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11. Оценка механического состояния 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РПН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частотному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методу.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.Тепловизионный контроль ТМ.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режимах нагрузки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ХХ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производят: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Съемку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поверхностей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бака.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ыносных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контакторов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для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РПН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Болтовых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соединений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крышки бака.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Высоковольтных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вводов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Дефекты с 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образованием в активной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части КЗ 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контуров для токов, обусловленных потоками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рассеяния 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основным магнитным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потоком (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закон ЭМИ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lang="ru-RU" sz="3600" dirty="0">
              <a:solidFill>
                <a:srgbClr val="7030A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Термограмма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поверхности бака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 со </a:t>
            </a: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стороны НН (а) и болтовых соединений крышки бака, имеющих повышенную 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температуру (б, в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  <a:p>
            <a:pPr>
              <a:buNone/>
              <a:defRPr lang="ru-ru"/>
            </a:pP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Режим нагрузки.</a:t>
            </a:r>
          </a:p>
          <a:p>
            <a:pPr>
              <a:buNone/>
              <a:defRPr lang="ru-ru"/>
            </a:pP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1. Повышенные нагревы болтовых соединений. Избыточные температуры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</a:rPr>
              <a:t>могут 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достигать 100-130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" charset="-52"/>
              </a:rPr>
              <a:t>0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</a:rPr>
              <a:t>С. </a:t>
            </a:r>
            <a:endParaRPr lang="ru-RU" sz="3600" dirty="0">
              <a:solidFill>
                <a:srgbClr val="7030A0"/>
              </a:solidFill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2. Повышенный нагрев у фазы С.</a:t>
            </a:r>
          </a:p>
          <a:p>
            <a:pPr>
              <a:buNone/>
              <a:defRPr lang="ru-ru"/>
            </a:pP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Наличие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</a:rPr>
              <a:t>КЗ контуров </a:t>
            </a:r>
            <a:r>
              <a:rPr lang="ru-RU" sz="3600" dirty="0">
                <a:solidFill>
                  <a:srgbClr val="7030A0"/>
                </a:solidFill>
                <a:latin typeface="Times New Roman" pitchFamily="1" charset="-52"/>
              </a:rPr>
              <a:t>для токов.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9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309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 algn="ctr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способы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и средства контроля технического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состояния трансформаторов масляных (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электроснабжения (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Термограммы поверхности бака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 со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стороны вводов СН в режиме нагрузки (а) и в режиме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ХХ (б).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Режимы нагрузки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ХХ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бнаружены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области повышенного нагрева между фазами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со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стороны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вводов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ВН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СН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выделены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пунктиром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5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sz="3600" b="1" dirty="0">
                <a:solidFill>
                  <a:srgbClr val="7030A0"/>
                </a:solidFill>
                <a:latin typeface="Times New Roman" pitchFamily="1" charset="-52"/>
              </a:rPr>
              <a:t>	</a:t>
            </a: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7099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5176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191588"/>
            <a:ext cx="9144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Информация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контроле оборудования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техническому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состоянию позволяет: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ланировать инвестиции в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 СЭС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ыявлять оборудование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требующее внеплановых (срочных) работ.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пределять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очередность технического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перевооружения (модернизации) оборудования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и всей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kumimoji="0" 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3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контроля по техническому состоянию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 составе автоматизированного комплекса диагностики </a:t>
            </a:r>
            <a:r>
              <a:rPr lang="ru-RU" sz="3400" dirty="0">
                <a:solidFill>
                  <a:srgbClr val="00206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мониторинга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позволяет:</a:t>
            </a:r>
          </a:p>
          <a:p>
            <a:pPr marL="0" lvl="1" indent="0" algn="l">
              <a:defRPr lang="ru-ru"/>
            </a:pPr>
            <a:r>
              <a:rPr lang="ru-RU" sz="3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Продлить срок службы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ТМ.</a:t>
            </a:r>
          </a:p>
          <a:p>
            <a:pPr marL="0" lvl="1" indent="0" algn="l">
              <a:defRPr lang="ru-ru"/>
            </a:pPr>
            <a:r>
              <a:rPr lang="ru-RU" sz="3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Сократить затраты </a:t>
            </a:r>
            <a:r>
              <a:rPr lang="ru-RU" sz="3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ТО и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 СЭС.</a:t>
            </a:r>
          </a:p>
          <a:p>
            <a:pPr marL="0" lvl="1" indent="0" algn="l">
              <a:defRPr lang="ru-ru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3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Применять данные для </a:t>
            </a:r>
            <a:r>
              <a:rPr lang="ru-RU" sz="3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непрерывного контроля критических режимов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 СЭС.</a:t>
            </a:r>
            <a:endParaRPr lang="ru-RU" sz="3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Эффективно использовать ресурсы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СЭС и электрической сети.</a:t>
            </a:r>
            <a:endParaRPr lang="ru-RU" sz="3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4642973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72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 marL="0" lvl="1" indent="0" algn="l"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Трансформаторы масляные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 как объекты контроля.</a:t>
            </a:r>
          </a:p>
          <a:p>
            <a:pPr marL="0" lvl="1" indent="0" algn="l"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. Контроль технического состояния отключенного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 Контроль технического состояния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 под рабочим напряжением.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технической эксплуатации электроустановок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потребителей. М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: НОРМАТИКА, 2020. – 188с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4. Эксплуатация систем электроснабжения: учебное пособие / В.Я. Хорольский, М.А. Таранов. - Ставрополь, «АГРУС», 2013, 256с.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4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Контроль </a:t>
            </a:r>
            <a:r>
              <a:rPr lang="ru-RU" sz="40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технического состояния </a:t>
            </a:r>
            <a:r>
              <a:rPr lang="ru-RU" sz="40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силовых </a:t>
            </a:r>
            <a:r>
              <a:rPr lang="ru-RU" sz="40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трансформаторов масляных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0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) систем электроснабжения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40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)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должен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проводиться в соответствии с требованиями действующих нормативно-технических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документов (НТД).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Источники 2 и 4.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6"/>
            <a:ext cx="8910637" cy="68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4784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4720"/>
            <a:ext cx="9119615" cy="56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96" t="6194" r="5271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373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866</Words>
  <Application>Microsoft Office PowerPoint</Application>
  <PresentationFormat>Экран (4:3)</PresentationFormat>
  <Paragraphs>151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51" baseType="lpstr">
      <vt:lpstr>SimSun</vt:lpstr>
      <vt:lpstr>Arial</vt:lpstr>
      <vt:lpstr>Arial Black</vt:lpstr>
      <vt:lpstr>Calibri</vt:lpstr>
      <vt:lpstr>Times New Roman</vt:lpstr>
      <vt:lpstr>Wingdings</vt:lpstr>
      <vt:lpstr>Presentation</vt:lpstr>
      <vt:lpstr>Оформление по умолчанию</vt:lpstr>
      <vt:lpstr>2_Presentation</vt:lpstr>
      <vt:lpstr>3_Presentation</vt:lpstr>
      <vt:lpstr>1_Тема Office</vt:lpstr>
      <vt:lpstr>2_Тема Office</vt:lpstr>
      <vt:lpstr>3_Тема Office</vt:lpstr>
      <vt:lpstr>1_Presentation</vt:lpstr>
      <vt:lpstr>Диаграмма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166</cp:revision>
  <dcterms:created xsi:type="dcterms:W3CDTF">2003-11-18T14:40:54Z</dcterms:created>
  <dcterms:modified xsi:type="dcterms:W3CDTF">2020-08-18T09:21:38Z</dcterms:modified>
</cp:coreProperties>
</file>